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 Slab"/>
      <p:regular r:id="rId41"/>
      <p:bold r:id="rId42"/>
    </p:embeddedFont>
    <p:embeddedFont>
      <p:font typeface="Roboto Slab Light"/>
      <p:regular r:id="rId43"/>
      <p:bold r:id="rId44"/>
    </p:embeddedFont>
    <p:embeddedFont>
      <p:font typeface="Roboto Black"/>
      <p:bold r:id="rId45"/>
      <p:boldItalic r:id="rId46"/>
    </p:embeddedFont>
    <p:embeddedFont>
      <p:font typeface="Roboto Thin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Roboto Medium"/>
      <p:regular r:id="rId55"/>
      <p:bold r:id="rId56"/>
      <p:italic r:id="rId57"/>
      <p:boldItalic r:id="rId58"/>
    </p:embeddedFont>
    <p:embeddedFont>
      <p:font typeface="Roboto Light"/>
      <p:regular r:id="rId59"/>
      <p:bold r:id="rId60"/>
      <p:italic r:id="rId61"/>
      <p:boldItalic r:id="rId62"/>
    </p:embeddedFont>
    <p:embeddedFont>
      <p:font typeface="Roboto Slab Thin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44" Type="http://schemas.openxmlformats.org/officeDocument/2006/relationships/font" Target="fonts/RobotoSlabLight-bold.fntdata"/><Relationship Id="rId43" Type="http://schemas.openxmlformats.org/officeDocument/2006/relationships/font" Target="fonts/RobotoSlabLight-regular.fntdata"/><Relationship Id="rId46" Type="http://schemas.openxmlformats.org/officeDocument/2006/relationships/font" Target="fonts/RobotoBlack-boldItalic.fntdata"/><Relationship Id="rId45" Type="http://schemas.openxmlformats.org/officeDocument/2006/relationships/font" Target="fonts/Roboto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Thin-bold.fntdata"/><Relationship Id="rId47" Type="http://schemas.openxmlformats.org/officeDocument/2006/relationships/font" Target="fonts/RobotoThin-regular.fntdata"/><Relationship Id="rId49" Type="http://schemas.openxmlformats.org/officeDocument/2006/relationships/font" Target="fonts/RobotoThin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Light-boldItalic.fntdata"/><Relationship Id="rId61" Type="http://schemas.openxmlformats.org/officeDocument/2006/relationships/font" Target="fonts/RobotoLight-italic.fntdata"/><Relationship Id="rId20" Type="http://schemas.openxmlformats.org/officeDocument/2006/relationships/slide" Target="slides/slide15.xml"/><Relationship Id="rId64" Type="http://schemas.openxmlformats.org/officeDocument/2006/relationships/font" Target="fonts/RobotoSlabThin-bold.fntdata"/><Relationship Id="rId63" Type="http://schemas.openxmlformats.org/officeDocument/2006/relationships/font" Target="fonts/RobotoSlabThin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font" Target="fonts/RobotoThin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RobotoMedium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Medium-italic.fntdata"/><Relationship Id="rId12" Type="http://schemas.openxmlformats.org/officeDocument/2006/relationships/slide" Target="slides/slide7.xml"/><Relationship Id="rId56" Type="http://schemas.openxmlformats.org/officeDocument/2006/relationships/font" Target="fonts/RobotoMedium-bold.fntdata"/><Relationship Id="rId15" Type="http://schemas.openxmlformats.org/officeDocument/2006/relationships/slide" Target="slides/slide10.xml"/><Relationship Id="rId59" Type="http://schemas.openxmlformats.org/officeDocument/2006/relationships/font" Target="fonts/RobotoLight-regular.fntdata"/><Relationship Id="rId14" Type="http://schemas.openxmlformats.org/officeDocument/2006/relationships/slide" Target="slides/slide9.xml"/><Relationship Id="rId58" Type="http://schemas.openxmlformats.org/officeDocument/2006/relationships/font" Target="fonts/Roboto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d4e6683d7a_2_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g1d4e6683d7a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4e6683d7a_2_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d4e6683d7a_2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4e6683d7a_2_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d4e6683d7a_2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4e6683d7a_2_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d4e6683d7a_2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4e6683d7a_2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d4e6683d7a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4e6683d7a_2_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d4e6683d7a_2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4e6683d7a_2_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d4e6683d7a_2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4e6683d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4e6683d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4e6683d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4e6683d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4e6683d7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4e6683d7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4e6683d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4e6683d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d4e6683d7a_2_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1d4e6683d7a_2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4e6683d7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4e6683d7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4e6683d7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4e6683d7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4e6683d7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4e6683d7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4e6683d7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4e6683d7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4e6683d7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d4e6683d7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4e6683d7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4e6683d7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4e6683d7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d4e6683d7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4e6683d7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4e6683d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4e6683d7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4e6683d7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4e6683d7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d4e6683d7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d4fc9abd9f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1d4fc9abd9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d4e6683d7a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d4e6683d7a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4e6683d7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4e6683d7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d4e6683d7a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d4e6683d7a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4e6683d7a_2_3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d4e6683d7a_2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4e6683d7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d4e6683d7a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d4e6683d7a_2_3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d4e6683d7a_2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4fc9abd9f_1_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1d4fc9abd9f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4fc9abd9f_1_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1d4fc9abd9f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4fc9abd9f_1_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1d4fc9abd9f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4fc9abd9f_1_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d4fc9abd9f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4e6683d7a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d4e6683d7a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4e6683d7a_2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d4e6683d7a_2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body"/>
          </p:nvPr>
        </p:nvSpPr>
        <p:spPr>
          <a:xfrm>
            <a:off x="767514" y="1090165"/>
            <a:ext cx="7255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7EA1"/>
              </a:buClr>
              <a:buSzPts val="2400"/>
              <a:buChar char="•"/>
              <a:defRPr sz="2400" u="none">
                <a:solidFill>
                  <a:srgbClr val="007EA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767514" y="2429416"/>
            <a:ext cx="72552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11111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Char char="•"/>
              <a:defRPr u="none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/>
        </p:nvSpPr>
        <p:spPr>
          <a:xfrm>
            <a:off x="628649" y="4767263"/>
            <a:ext cx="319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16. Januar 2023 | XTL Kommunikationssysteme GmbH</a:t>
            </a:r>
            <a:endParaRPr sz="900"/>
          </a:p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628649" y="4767263"/>
            <a:ext cx="319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16. Januar 2023 | XTL Kommunikationssysteme GmbH</a:t>
            </a:r>
            <a:endParaRPr sz="9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628649" y="4767263"/>
            <a:ext cx="319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16. Januar 2023 | XTL Kommunikationssysteme GmbH</a:t>
            </a:r>
            <a:endParaRPr sz="9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628649" y="4767263"/>
            <a:ext cx="319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16. Januar 2023 | XTL Kommunikationssysteme GmbH</a:t>
            </a:r>
            <a:endParaRPr sz="9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-5133"/>
            <a:ext cx="9144000" cy="51486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"/>
              <a:buNone/>
              <a:defRPr b="0" i="0" sz="2600" u="none" cap="none" strike="noStrike">
                <a:solidFill>
                  <a:srgbClr val="007EA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rgbClr val="0B2D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B2D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B2D4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B2D4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B2D4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B2D4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B2D4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B2D4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B2D4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B2D4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0838" y="273844"/>
            <a:ext cx="1517800" cy="70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4787" y="4630816"/>
            <a:ext cx="948154" cy="320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0497" y="4598633"/>
            <a:ext cx="765047" cy="372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628649" y="4767263"/>
            <a:ext cx="319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16. Januar 2023 | XTL Kommunikationssysteme GmbH</a:t>
            </a:r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10" Type="http://schemas.openxmlformats.org/officeDocument/2006/relationships/image" Target="../media/image8.jpg"/><Relationship Id="rId9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" type="body"/>
          </p:nvPr>
        </p:nvSpPr>
        <p:spPr>
          <a:xfrm>
            <a:off x="767514" y="1090165"/>
            <a:ext cx="7255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3200"/>
              <a:buNone/>
            </a:pPr>
            <a:r>
              <a:rPr b="0" lang="de" sz="3200">
                <a:latin typeface="Roboto Slab Light"/>
                <a:ea typeface="Roboto Slab Light"/>
                <a:cs typeface="Roboto Slab Light"/>
                <a:sym typeface="Roboto Slab Light"/>
              </a:rPr>
              <a:t>ParkDispo</a:t>
            </a:r>
            <a:endParaRPr b="0" sz="32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3200"/>
              <a:buNone/>
            </a:pPr>
            <a:r>
              <a:rPr b="0" lang="de" sz="3200">
                <a:solidFill>
                  <a:srgbClr val="0B2D44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Abschlusspräsentation</a:t>
            </a:r>
            <a:endParaRPr/>
          </a:p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767514" y="2429416"/>
            <a:ext cx="72552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800"/>
              <a:buNone/>
            </a:pPr>
            <a:r>
              <a:t/>
            </a:r>
            <a:endParaRPr b="0" sz="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000"/>
              <a:buNone/>
            </a:pPr>
            <a:r>
              <a:rPr b="0" lang="de" sz="1000"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r>
              <a:rPr b="0" lang="de" sz="1000">
                <a:latin typeface="Roboto Light"/>
                <a:ea typeface="Roboto Light"/>
                <a:cs typeface="Roboto Light"/>
                <a:sym typeface="Roboto Light"/>
              </a:rPr>
              <a:t>r.-Ing. Max Gath, Marco Glander</a:t>
            </a:r>
            <a:br>
              <a:rPr b="0" lang="de" sz="1000"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de" sz="1000">
                <a:latin typeface="Roboto"/>
                <a:ea typeface="Roboto"/>
                <a:cs typeface="Roboto"/>
                <a:sym typeface="Roboto"/>
              </a:rPr>
              <a:t>XTL Kommunikationssysteme GmbH</a:t>
            </a:r>
            <a:br>
              <a:rPr lang="de" sz="1000"/>
            </a:br>
            <a:endParaRPr sz="1000"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000"/>
              <a:buNone/>
            </a:pPr>
            <a:r>
              <a:t/>
            </a:r>
            <a:endParaRPr/>
          </a:p>
          <a:p>
            <a:pPr indent="-1270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Text, Straße, draußen, Gebäude enthält.&#10;&#10;Automatisch generierte Beschreibung" id="128" name="Google Shape;1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124" y="901650"/>
            <a:ext cx="5928901" cy="3640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Problemstellung</a:t>
            </a:r>
            <a:endParaRPr/>
          </a:p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Projektziele</a:t>
            </a:r>
            <a:endParaRPr/>
          </a:p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b="0" i="0" lang="de" sz="14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Dynamischen Berücksichtigung der Parkraum- und Parkplatzverfügbarkeit </a:t>
            </a:r>
            <a:br>
              <a:rPr b="0" i="0" lang="de" sz="14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de" sz="14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für Effizienzsteigerungen in der Tourenplanung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3704687" y="2668402"/>
            <a:ext cx="2047676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900">
                <a:solidFill>
                  <a:srgbClr val="0B2D4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Flexibilität</a:t>
            </a:r>
            <a:r>
              <a:rPr lang="de" sz="2900">
                <a:solidFill>
                  <a:srgbClr val="0B2D44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4941076" y="1918502"/>
            <a:ext cx="3687548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900">
                <a:solidFill>
                  <a:srgbClr val="0B2D4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Ressourceneffizienz</a:t>
            </a:r>
            <a:r>
              <a:rPr lang="de" sz="2100">
                <a:solidFill>
                  <a:srgbClr val="0B2D44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5202245" y="3828669"/>
            <a:ext cx="3106861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900">
                <a:solidFill>
                  <a:srgbClr val="0B2D4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CO2-Emissionen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6338375" y="2873600"/>
            <a:ext cx="2057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900">
                <a:solidFill>
                  <a:srgbClr val="0B2D4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Robustheit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1667350" y="3828238"/>
            <a:ext cx="3061175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900">
                <a:solidFill>
                  <a:srgbClr val="0B2D4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Kostenreduktion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547237" y="1975904"/>
            <a:ext cx="28062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>
                <a:solidFill>
                  <a:srgbClr val="0B2D4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Servicequalität</a:t>
            </a:r>
            <a:endParaRPr sz="2700">
              <a:solidFill>
                <a:srgbClr val="0B2D4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656957" y="2849051"/>
            <a:ext cx="2515352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>
                <a:solidFill>
                  <a:srgbClr val="0B2D4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Nachhaltigkeit</a:t>
            </a:r>
            <a:endParaRPr sz="2700">
              <a:solidFill>
                <a:srgbClr val="0B2D4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1. Forschungsfrage</a:t>
            </a:r>
            <a:endParaRPr/>
          </a:p>
        </p:txBody>
      </p:sp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2100"/>
              <a:buNone/>
            </a:pPr>
            <a:r>
              <a:rPr b="0" lang="de" sz="2100">
                <a:latin typeface="Roboto Slab Light"/>
                <a:ea typeface="Roboto Slab Light"/>
                <a:cs typeface="Roboto Slab Light"/>
                <a:sym typeface="Roboto Slab Light"/>
              </a:rPr>
              <a:t>Welche Auswirkungen hat die Berücksichtigung von Echtzeitdaten und Prognosen der Parkraumverfügbarkeit in der Tourenplanung auf den Tourenverlauf und die Tourenkennzahlen (Strecke, Zeit)?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2. Forschungsfrage</a:t>
            </a:r>
            <a:endParaRPr/>
          </a:p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2100"/>
              <a:buNone/>
            </a:pPr>
            <a:r>
              <a:rPr b="0" lang="de" sz="2100">
                <a:latin typeface="Roboto Slab Light"/>
                <a:ea typeface="Roboto Slab Light"/>
                <a:cs typeface="Roboto Slab Light"/>
                <a:sym typeface="Roboto Slab Light"/>
              </a:rPr>
              <a:t>Inwiefern können durch ein proaktives Tourenplanungssystem Parkflächen effizienter genutzt werden?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3. Forschungsfrage</a:t>
            </a:r>
            <a:endParaRPr/>
          </a:p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2100"/>
              <a:buNone/>
            </a:pPr>
            <a:r>
              <a:rPr b="0" lang="de" sz="2100">
                <a:latin typeface="Roboto Slab Light"/>
                <a:ea typeface="Roboto Slab Light"/>
                <a:cs typeface="Roboto Slab Light"/>
                <a:sym typeface="Roboto Slab Light"/>
              </a:rPr>
              <a:t>Inwieweit kann die Berücksichtigung von Echtzeit-Daten und Prognosen zur Parkraumverfügbarkeit in der Planung und Steuerung von Transportprozessen zur Reduktion der CO2-Emissionen und Verkehrsentlastung beitragen?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Kernziele</a:t>
            </a:r>
            <a:endParaRPr/>
          </a:p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1400"/>
              <a:buAutoNum type="arabicParenR"/>
            </a:pPr>
            <a:r>
              <a:rPr lang="de" sz="1400">
                <a:latin typeface="Roboto"/>
                <a:ea typeface="Roboto"/>
                <a:cs typeface="Roboto"/>
                <a:sym typeface="Roboto"/>
              </a:rPr>
              <a:t>Reduktion der Servicezeiten 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AutoNum type="arabicParenR"/>
            </a:pPr>
            <a:r>
              <a:rPr lang="de" sz="1400">
                <a:latin typeface="Roboto"/>
                <a:ea typeface="Roboto"/>
                <a:cs typeface="Roboto"/>
                <a:sym typeface="Roboto"/>
              </a:rPr>
              <a:t>Reduktion der Strecke (CO2-Emissionen) </a:t>
            </a:r>
            <a:endParaRPr/>
          </a:p>
          <a:p>
            <a:pPr indent="-25400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AutoNum type="arabicParenR"/>
            </a:pPr>
            <a:r>
              <a:rPr lang="de" sz="1400">
                <a:latin typeface="Roboto"/>
                <a:ea typeface="Roboto"/>
                <a:cs typeface="Roboto"/>
                <a:sym typeface="Roboto"/>
              </a:rPr>
              <a:t>Reduktion der Fahrzeiten (CO2-Emissionen, Stauvermeidung)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Schritt 1: Beschaffung von Nutzdaten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Recherche nach potenziellen Datenquellen aus anderen Projekten aus mFUND, BAST etc.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Überprüfung der Datenmenge/Datenqualität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Evaluierung der Nutzung in ParkDispo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Mängel an Eigenschaften führt zu </a:t>
            </a:r>
            <a:r>
              <a:rPr lang="de"/>
              <a:t>Ausschluss</a:t>
            </a:r>
            <a:r>
              <a:rPr lang="de"/>
              <a:t> des Projektes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Aggregierung weiterer Daten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Historische Wetterdaten (Luftfeuchtigkeit, Temperatur) des DWD (Deutscher Wetterdienst)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Historische Verkehrsdaten von HereMaps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Historische Servicezeiten von Kunden von XTL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Zusammentragen von Daten zu Trainingssets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Einträge der Trainingssets</a:t>
            </a:r>
            <a:endParaRPr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de"/>
              <a:t>Standort</a:t>
            </a:r>
            <a:endParaRPr b="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de"/>
              <a:t>Parkplatzbelegung</a:t>
            </a:r>
            <a:endParaRPr b="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de"/>
              <a:t>Verkehrsbelastung</a:t>
            </a:r>
            <a:endParaRPr b="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de"/>
              <a:t>Temperatur</a:t>
            </a:r>
            <a:endParaRPr b="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de"/>
              <a:t>Luftfeuchtigkeit</a:t>
            </a:r>
            <a:endParaRPr b="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de"/>
              <a:t>Zeit</a:t>
            </a:r>
            <a:endParaRPr b="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de"/>
              <a:t>Datum</a:t>
            </a:r>
            <a:endParaRPr b="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de"/>
              <a:t>Servicezeit</a:t>
            </a:r>
            <a:endParaRPr b="0"/>
          </a:p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Datenquellen</a:t>
            </a:r>
            <a:endParaRPr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mFUND Parkplatzdaten - Schnittstellen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Verkehrsmanagement Bremen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Stadt Oldenburg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Stadt Wuppertal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Stadt Köln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Stadt Mainz Stadtplanungsamt</a:t>
            </a:r>
            <a:br>
              <a:rPr b="0" lang="de"/>
            </a:br>
            <a:endParaRPr b="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HereMaps API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Deutscher Wetterdatensdienst (DWD)</a:t>
            </a:r>
            <a:endParaRPr/>
          </a:p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Schritt 2: Entwicklung des maschinellen Lernverfahrens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Entwicklung in Python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Schnell vom Prototyp zum Endprodukt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Vielzahl an gut dokumentierten Bibliotheken für maschinelles Lernen</a:t>
            </a:r>
            <a:br>
              <a:rPr b="0" lang="de"/>
            </a:br>
            <a:endParaRPr b="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Verwendung von TensorFlow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Populärste Bibliothek für ähnliche Anwendungsfälle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Ausführliche Dokumentation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Training mit vorher aggregierten Nutzdaten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Prognosen weichen ab mit großen Sets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Lösung: Kontextabhängige Trainingssets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Anbindung an XTL Schnittstelle</a:t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625" y="2187819"/>
            <a:ext cx="1469261" cy="9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Agenda</a:t>
            </a:r>
            <a:endParaRPr/>
          </a:p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1900"/>
              <a:buFont typeface="Calibri"/>
              <a:buAutoNum type="arabicPeriod"/>
            </a:pPr>
            <a:r>
              <a:rPr lang="de" sz="1900"/>
              <a:t>Begrüßung und Vorstellung der Teilnehmenden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Vorstellung des Projekts und der Projektergebnisse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Einbettung des Projekts in das Projekt des mFUND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Ausblick für Projektwirkungen nach Laufzeitende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Diskussion und Fragen des Teilnehmerkreises</a:t>
            </a: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Maschinelles Lernen mithilfe von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neuronalen Netzen</a:t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TensorFlow verwendet künstliche neuronale Netze zur Verarbeitung von Daten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Neuronales Netz: Mathematische approximation des menschlichen Gehirns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Wandelt Eingangssignal in Ausgangssignal um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Besteht aus bis zu 3 verschiedenen Schichten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Eingabe-(, versteckte) sowie Ausgabeschicht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Verschiedene mathematische Funktionen bestimmen Signalweitergabe</a:t>
            </a:r>
            <a:endParaRPr/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450" y="1174419"/>
            <a:ext cx="4396845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Beispiel für ein simples neuronales Netz</a:t>
            </a:r>
            <a:endParaRPr/>
          </a:p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Kurz zusammengefasst: Neuronale Netze</a:t>
            </a:r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Kann eine Vielzahl an Daten verarbeiten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Zieht korrekte Schlussfolgerungen, ohne Regeln zu verstehen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Benötigt Training durch Testdaten vor einem realen Einsatz</a:t>
            </a:r>
            <a:br>
              <a:rPr lang="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Profitiert von hoher Datenbreite und Korrelation zum Endergebnis</a:t>
            </a:r>
            <a:endParaRPr/>
          </a:p>
        </p:txBody>
      </p:sp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Einsatz des Moduls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Anwendung auf Szenario-Ebene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Evaluation aller Stopps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Anpassung tatsächlicher Servicezeiten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Neue Berechnung des Szenarios</a:t>
            </a:r>
            <a:endParaRPr/>
          </a:p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Schritt 3: Tests</a:t>
            </a:r>
            <a:endParaRPr/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Verwendung des Moduls in historischen Szenarien</a:t>
            </a:r>
            <a:br>
              <a:rPr lang="de"/>
            </a:b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Evaluierung von Prognosen und Machbarkeit in realen Situationen </a:t>
            </a:r>
            <a:endParaRPr/>
          </a:p>
        </p:txBody>
      </p:sp>
      <p:sp>
        <p:nvSpPr>
          <p:cNvPr id="236" name="Google Shape;236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Schritt 4: Evaluation im Realeinsatz</a:t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Verwendung des Systems in realen Szenarien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Bremen und Oldenburg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Vergrößertes Spektrum von Arbeitszeiten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Aggregierung von Prognosen und tatsächlichen Servicezeiten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Neuberechnung des Szenarios ohne Einsatz des Systems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Vergleich und Evaluation von Ergebnissen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Ergebnisse des Projektes</a:t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Verwendung von Referenzszenarien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Abbildung von “typischen” Szenarien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Qualität von Ergebnissen in extremeren Situationen variiert</a:t>
            </a:r>
            <a:br>
              <a:rPr lang="de"/>
            </a:b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Anwendung (vor allem) im stadtnahen Gebiet</a:t>
            </a:r>
            <a:br>
              <a:rPr lang="de"/>
            </a:br>
            <a:br>
              <a:rPr lang="de"/>
            </a:b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Strecken basieren auf Kundendaten von XTL</a:t>
            </a:r>
            <a:endParaRPr/>
          </a:p>
        </p:txBody>
      </p:sp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Servicezeit</a:t>
            </a:r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Reduktion um durchschnittlich 12%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Höher als vorausgesetzt (10%)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Signifikant im stadtnahen Gebiet</a:t>
            </a:r>
            <a:endParaRPr b="0"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813" y="2148225"/>
            <a:ext cx="3730376" cy="24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Distanz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Reduktion </a:t>
            </a:r>
            <a:r>
              <a:rPr lang="de"/>
              <a:t>um 6%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Geringere Reduktion als Servicezeit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Geringere Servicezeit =&gt; mehr Aufträge in einer Tour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Verwendung von weniger Fahrzeugen wird nicht betrachtet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675" y="2365500"/>
            <a:ext cx="2981299" cy="22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Fahrtzeiten</a:t>
            </a:r>
            <a:endParaRPr/>
          </a:p>
        </p:txBody>
      </p:sp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Reduktion um 6%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Distanz korreliert stark mit </a:t>
            </a:r>
            <a:r>
              <a:rPr b="0" lang="de"/>
              <a:t>Fahrzeit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Anzahl an ausführbaren Aufträgen steigt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Sind weitere Aufträge vorhanden =&gt; </a:t>
            </a:r>
            <a:r>
              <a:rPr b="0" lang="de"/>
              <a:t>Fahrzeit</a:t>
            </a:r>
            <a:r>
              <a:rPr b="0" lang="de"/>
              <a:t> nimmt zu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Andernfalls =&gt; </a:t>
            </a:r>
            <a:r>
              <a:rPr b="0" lang="de"/>
              <a:t>Fahrzeit</a:t>
            </a:r>
            <a:r>
              <a:rPr b="0" lang="de"/>
              <a:t> nimmt ab/bleibt unverändert</a:t>
            </a:r>
            <a:endParaRPr b="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775" y="1197600"/>
            <a:ext cx="3447999" cy="25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" type="body"/>
          </p:nvPr>
        </p:nvSpPr>
        <p:spPr>
          <a:xfrm>
            <a:off x="767514" y="1090165"/>
            <a:ext cx="7255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3200"/>
              <a:buNone/>
            </a:pPr>
            <a:r>
              <a:rPr b="0" lang="de" sz="3200">
                <a:latin typeface="Roboto Slab Light"/>
                <a:ea typeface="Roboto Slab Light"/>
                <a:cs typeface="Roboto Slab Light"/>
                <a:sym typeface="Roboto Slab Light"/>
              </a:rPr>
              <a:t>KI-basierte Transportoptimierung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3200"/>
              <a:buNone/>
            </a:pPr>
            <a:r>
              <a:rPr b="0" lang="de" sz="3200">
                <a:solidFill>
                  <a:srgbClr val="0B2D44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auf der letzten Meile</a:t>
            </a:r>
            <a:endParaRPr sz="1100"/>
          </a:p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767514" y="2429416"/>
            <a:ext cx="72552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800"/>
              <a:buNone/>
            </a:pPr>
            <a:r>
              <a:t/>
            </a:r>
            <a:endParaRPr b="0" sz="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Agenda</a:t>
            </a:r>
            <a:endParaRPr/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1900"/>
              <a:buFont typeface="Calibri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Begrüßung und Vorstellung der Teilnehmenden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Vorstellung des Projekts und der Projektergebnisse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lang="de" sz="1900"/>
              <a:t>Einbettung des Projekts in das Projekt des mFUND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Ausblick für Projektwirkungen nach Laufzeitende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Diskussion und Fragen des Teilnehmerkreises</a:t>
            </a: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Einbettung des Projektes in mFUND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Schnittstelle bereitstellen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Veredelte Daten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de"/>
              <a:t>Algorithmen</a:t>
            </a:r>
            <a:br>
              <a:rPr lang="de"/>
            </a:b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Dokumentation der Nutzungsweise</a:t>
            </a:r>
            <a:br>
              <a:rPr lang="de"/>
            </a:br>
            <a:br>
              <a:rPr lang="de"/>
            </a:b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Kontextbasierte Prognose für Zeit der Parkplatzfindung im stadtnahen Bereich</a:t>
            </a:r>
            <a:endParaRPr/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Agenda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1900"/>
              <a:buFont typeface="Calibri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Begrüßung und Vorstellung der Teilnehmenden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Vorstellung des Projekts und der Projektergebnisse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Einbettung des Projekts in das Projekt des mFUND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lang="de" sz="1900"/>
              <a:t>Ausblick für Projektwirkungen nach Laufzeitende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Diskussion und Fragen des Teilnehmerkreises</a:t>
            </a: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Ausblick für Projektwirkungen </a:t>
            </a:r>
            <a:b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</a:b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nach Laufzeitende</a:t>
            </a:r>
            <a:endParaRPr/>
          </a:p>
        </p:txBody>
      </p:sp>
      <p:sp>
        <p:nvSpPr>
          <p:cNvPr id="301" name="Google Shape;301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ct val="100000"/>
              <a:buNone/>
            </a:pPr>
            <a:r>
              <a:rPr lang="de"/>
              <a:t>Wissenschaftliche</a:t>
            </a:r>
            <a:endParaRPr/>
          </a:p>
          <a:p>
            <a:pPr indent="-209232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ct val="100000"/>
              <a:buFont typeface="Arial"/>
              <a:buChar char="•"/>
            </a:pPr>
            <a:r>
              <a:rPr b="0" lang="de"/>
              <a:t>Publikationen</a:t>
            </a:r>
            <a:endParaRPr/>
          </a:p>
          <a:p>
            <a:pPr indent="-209232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ct val="100000"/>
              <a:buFont typeface="Arial"/>
              <a:buChar char="•"/>
            </a:pPr>
            <a:r>
              <a:rPr b="0" lang="de"/>
              <a:t>Bereitstellung der Projektergebnisse als Open-Data und Open-Source</a:t>
            </a:r>
            <a:br>
              <a:rPr b="0" lang="de"/>
            </a:br>
            <a:endParaRPr b="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ct val="100000"/>
              <a:buNone/>
            </a:pPr>
            <a:r>
              <a:rPr lang="de"/>
              <a:t>Wirtschaftlich</a:t>
            </a:r>
            <a:endParaRPr/>
          </a:p>
          <a:p>
            <a:pPr indent="-209232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ct val="100000"/>
              <a:buFont typeface="Arial"/>
              <a:buChar char="•"/>
            </a:pPr>
            <a:r>
              <a:rPr b="0" lang="de"/>
              <a:t>Softwareprototyp soll in das XTL Standardsystem integriert werden</a:t>
            </a:r>
            <a:endParaRPr/>
          </a:p>
          <a:p>
            <a:pPr indent="-209232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ct val="100000"/>
              <a:buFont typeface="Arial"/>
              <a:buChar char="•"/>
            </a:pPr>
            <a:r>
              <a:rPr b="0" lang="de"/>
              <a:t>Tourenplanung und Algorithmen über API (kostenpflichtig) anbieten</a:t>
            </a:r>
            <a:br>
              <a:rPr b="0" lang="de"/>
            </a:br>
            <a:endParaRPr b="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ct val="100000"/>
              <a:buNone/>
            </a:pPr>
            <a:r>
              <a:rPr lang="de"/>
              <a:t>Gesellschaftlicher Mehrwert</a:t>
            </a:r>
            <a:endParaRPr/>
          </a:p>
          <a:p>
            <a:pPr indent="-209232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ct val="100000"/>
              <a:buFont typeface="Arial"/>
              <a:buChar char="•"/>
            </a:pPr>
            <a:r>
              <a:rPr b="0" lang="de"/>
              <a:t>Reduktion der CO2 Emissionen</a:t>
            </a:r>
            <a:endParaRPr/>
          </a:p>
          <a:p>
            <a:pPr indent="-209232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ct val="100000"/>
              <a:buFont typeface="Arial"/>
              <a:buChar char="•"/>
            </a:pPr>
            <a:r>
              <a:rPr b="0" lang="de"/>
              <a:t>Entlastung der Verkehrsinfrastruktur bei erhöhtem Verkehrsaufkommen</a:t>
            </a:r>
            <a:endParaRPr/>
          </a:p>
          <a:p>
            <a:pPr indent="-127000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ct val="100000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ct val="100000"/>
              <a:buNone/>
            </a:pPr>
            <a:r>
              <a:rPr b="0" lang="de"/>
              <a:t> </a:t>
            </a:r>
            <a:endParaRPr/>
          </a:p>
          <a:p>
            <a:pPr indent="-127000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Agenda</a:t>
            </a:r>
            <a:endParaRPr/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1900"/>
              <a:buFont typeface="Calibri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Begrüßung und Vorstellung der Teilnehmenden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Vorstellung des Projekts und der Projektergebnisse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Einbettung des Projekts in das Projekt des mFUND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Ausblick für Projektwirkungen nach Laufzeitende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AutoNum type="arabicPeriod"/>
            </a:pPr>
            <a:r>
              <a:rPr lang="de" sz="1900"/>
              <a:t>Diskussion und Fragen des Teilnehmerkreises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Vielen Dank!</a:t>
            </a:r>
            <a:endParaRPr/>
          </a:p>
        </p:txBody>
      </p:sp>
      <p:sp>
        <p:nvSpPr>
          <p:cNvPr id="315" name="Google Shape;315;p40"/>
          <p:cNvSpPr txBox="1"/>
          <p:nvPr/>
        </p:nvSpPr>
        <p:spPr>
          <a:xfrm>
            <a:off x="718795" y="1606152"/>
            <a:ext cx="4329684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B2D4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B2D4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B2D4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B2D4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B2D4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B2D4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B2D4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B2D44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rgbClr val="0B2D44"/>
                </a:solidFill>
                <a:latin typeface="Roboto Medium"/>
                <a:ea typeface="Roboto Medium"/>
                <a:cs typeface="Roboto Medium"/>
                <a:sym typeface="Roboto Medium"/>
              </a:rPr>
              <a:t>www.xtl-gmbh.de</a:t>
            </a:r>
            <a:endParaRPr sz="1100"/>
          </a:p>
          <a:p>
            <a:pPr indent="0" lvl="1" marL="0" marR="0" rtl="0" algn="l">
              <a:lnSpc>
                <a:spcPct val="83333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de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b="0" i="0" sz="1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53" y="2329409"/>
            <a:ext cx="1517798" cy="703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Screenshot enthält.&#10;&#10;Automatisch generierte Beschreibung" id="317" name="Google Shape;31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016" y="1372642"/>
            <a:ext cx="2913368" cy="190220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18" name="Google Shape;31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9313" y="1566591"/>
            <a:ext cx="1762363" cy="54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628650" y="1807082"/>
            <a:ext cx="6900863" cy="14542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>
                <a:solidFill>
                  <a:srgbClr val="0B2D43"/>
                </a:solidFill>
                <a:latin typeface="Roboto Thin"/>
                <a:ea typeface="Roboto Thin"/>
                <a:cs typeface="Roboto Thin"/>
                <a:sym typeface="Roboto Thin"/>
              </a:rPr>
              <a:t>3 Fahrzeuge</a:t>
            </a:r>
            <a:endParaRPr sz="1100"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>
                <a:solidFill>
                  <a:srgbClr val="0B2D43"/>
                </a:solidFill>
                <a:latin typeface="Roboto Thin"/>
                <a:ea typeface="Roboto Thin"/>
                <a:cs typeface="Roboto Thin"/>
                <a:sym typeface="Roboto Thin"/>
              </a:rPr>
              <a:t>6 Aufträge</a:t>
            </a:r>
            <a:endParaRPr sz="1100"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>
                <a:solidFill>
                  <a:srgbClr val="0B2D43"/>
                </a:solidFill>
                <a:latin typeface="Roboto Slab"/>
                <a:ea typeface="Roboto Slab"/>
                <a:cs typeface="Roboto Slab"/>
                <a:sym typeface="Roboto Slab"/>
              </a:rPr>
              <a:t>43.589.145.600 mögliche Touren!</a:t>
            </a:r>
            <a:endParaRPr sz="1100"/>
          </a:p>
        </p:txBody>
      </p:sp>
      <p:sp>
        <p:nvSpPr>
          <p:cNvPr id="60" name="Google Shape;60;p9"/>
          <p:cNvSpPr txBox="1"/>
          <p:nvPr/>
        </p:nvSpPr>
        <p:spPr>
          <a:xfrm>
            <a:off x="634314" y="28740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b="0" i="0" lang="de" sz="2600">
                <a:solidFill>
                  <a:srgbClr val="007EA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Komplexität der</a:t>
            </a:r>
            <a:br>
              <a:rPr b="0" i="0" lang="de" sz="2600">
                <a:solidFill>
                  <a:srgbClr val="007EA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</a:br>
            <a:r>
              <a:rPr b="0" i="0" lang="de" sz="2600">
                <a:solidFill>
                  <a:srgbClr val="007EA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Touren- und Routenplanung</a:t>
            </a:r>
            <a:endParaRPr sz="1100"/>
          </a:p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286" y="0"/>
            <a:ext cx="68574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286" y="0"/>
            <a:ext cx="68574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286" y="0"/>
            <a:ext cx="68574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286" y="0"/>
            <a:ext cx="68574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286" y="0"/>
            <a:ext cx="68574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3286" y="0"/>
            <a:ext cx="68574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286" y="0"/>
            <a:ext cx="68574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761" y="0"/>
            <a:ext cx="68564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Dynamische Transportoptimierung</a:t>
            </a:r>
            <a:b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</a:b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in Echtzeit</a:t>
            </a:r>
            <a:endParaRPr/>
          </a:p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758" y="3083002"/>
            <a:ext cx="1271963" cy="129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6927" y="1367628"/>
            <a:ext cx="2096588" cy="159753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/>
        </p:nvSpPr>
        <p:spPr>
          <a:xfrm>
            <a:off x="634314" y="16212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b="0" i="0" lang="de" sz="2600">
                <a:solidFill>
                  <a:srgbClr val="007EA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Softwarekomponenten</a:t>
            </a:r>
            <a:br>
              <a:rPr b="0" i="0" lang="de" sz="2600">
                <a:solidFill>
                  <a:srgbClr val="007EA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</a:br>
            <a:r>
              <a:rPr b="0" i="0" lang="de" sz="2600">
                <a:solidFill>
                  <a:srgbClr val="007EA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als SaaS</a:t>
            </a:r>
            <a:endParaRPr sz="1100"/>
          </a:p>
        </p:txBody>
      </p:sp>
      <p:sp>
        <p:nvSpPr>
          <p:cNvPr id="83" name="Google Shape;83;p11"/>
          <p:cNvSpPr txBox="1"/>
          <p:nvPr/>
        </p:nvSpPr>
        <p:spPr>
          <a:xfrm>
            <a:off x="634314" y="1857147"/>
            <a:ext cx="851535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2100"/>
              <a:buFont typeface="Arial"/>
              <a:buNone/>
            </a:pPr>
            <a:r>
              <a:t/>
            </a:r>
            <a:endParaRPr b="0" i="0" sz="2100" u="none">
              <a:solidFill>
                <a:srgbClr val="0B2D44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2100"/>
              <a:buFont typeface="Arial"/>
              <a:buNone/>
            </a:pPr>
            <a:r>
              <a:t/>
            </a:r>
            <a:endParaRPr b="0" i="0" sz="2100" u="none">
              <a:solidFill>
                <a:srgbClr val="0B2D44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2100"/>
              <a:buFont typeface="Arial"/>
              <a:buNone/>
            </a:pPr>
            <a:r>
              <a:t/>
            </a:r>
            <a:endParaRPr b="0" i="0" sz="2100" u="none">
              <a:solidFill>
                <a:srgbClr val="0B2D44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2100"/>
              <a:buFont typeface="Arial"/>
              <a:buNone/>
            </a:pPr>
            <a:r>
              <a:t/>
            </a:r>
            <a:endParaRPr b="0" i="0" sz="2100" u="none">
              <a:solidFill>
                <a:srgbClr val="0B2D44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2100"/>
              <a:buFont typeface="Arial"/>
              <a:buNone/>
            </a:pPr>
            <a:r>
              <a:rPr b="0" i="0" lang="de" sz="2100" u="none">
                <a:solidFill>
                  <a:srgbClr val="0B2D44"/>
                </a:solidFill>
                <a:latin typeface="Roboto Slab"/>
                <a:ea typeface="Roboto Slab"/>
                <a:cs typeface="Roboto Slab"/>
                <a:sym typeface="Roboto Slab"/>
              </a:rPr>
              <a:t>		</a:t>
            </a:r>
            <a:r>
              <a:rPr b="0" i="0" lang="de" sz="2100" u="none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rPr>
              <a:t>Einfache Integration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2100"/>
              <a:buFont typeface="Arial"/>
              <a:buNone/>
            </a:pPr>
            <a:r>
              <a:rPr b="0" i="0" lang="de" sz="2100" u="none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rPr>
              <a:t>                     via JSON-REST-API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2100"/>
              <a:buFont typeface="Arial"/>
              <a:buNone/>
            </a:pPr>
            <a:r>
              <a:t/>
            </a:r>
            <a:endParaRPr b="0" i="0" sz="2100" u="none">
              <a:solidFill>
                <a:srgbClr val="0B2D44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2100"/>
              <a:buFont typeface="Arial"/>
              <a:buNone/>
            </a:pPr>
            <a:r>
              <a:t/>
            </a:r>
            <a:endParaRPr b="0" i="0" sz="2100" u="none">
              <a:solidFill>
                <a:srgbClr val="0B2D44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2100"/>
              <a:buFont typeface="Arial"/>
              <a:buNone/>
            </a:pPr>
            <a:r>
              <a:t/>
            </a:r>
            <a:endParaRPr b="0" i="0" sz="2100" u="none">
              <a:solidFill>
                <a:srgbClr val="0B2D44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rgbClr val="0B2D4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Font typeface="Arial"/>
              <a:buNone/>
            </a:pPr>
            <a:r>
              <a:t/>
            </a:r>
            <a:endParaRPr b="1" i="0" sz="1400" u="none">
              <a:solidFill>
                <a:srgbClr val="0B2D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3807" y="1445311"/>
            <a:ext cx="1941941" cy="108878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descr="Ein Bild, das Monitor, Elektronik, Bildschirm, Anzeige enthält.&#10;&#10;Automatisch generierte Beschreibung" id="86" name="Google Shape;8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0591" y="1355159"/>
            <a:ext cx="1764875" cy="1379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Screenshot enthält.&#10;&#10;Automatisch generierte Beschreibung" id="87" name="Google Shape;87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4788" y="1476515"/>
            <a:ext cx="1567078" cy="117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688" y="1297830"/>
            <a:ext cx="2096587" cy="159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0676" y="1373274"/>
            <a:ext cx="1968805" cy="110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07827" y="644382"/>
            <a:ext cx="1609132" cy="3309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Karte enthält.&#10;&#10;Automatisch generierte Beschreibung" id="91" name="Google Shape;91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30797" y="1146768"/>
            <a:ext cx="1163194" cy="2455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300"/>
              <a:buFont typeface="Roboto Slab Light"/>
              <a:buNone/>
            </a:pPr>
            <a:r>
              <a:rPr lang="de" sz="2300">
                <a:latin typeface="Roboto Slab Light"/>
                <a:ea typeface="Roboto Slab Light"/>
                <a:cs typeface="Roboto Slab Light"/>
                <a:sym typeface="Roboto Slab Light"/>
              </a:rPr>
              <a:t>Lösungen für die urbane Logistik</a:t>
            </a:r>
            <a:endParaRPr sz="1100"/>
          </a:p>
        </p:txBody>
      </p:sp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426" y="1579584"/>
            <a:ext cx="556195" cy="55809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/>
        </p:nvSpPr>
        <p:spPr>
          <a:xfrm>
            <a:off x="1644451" y="1684395"/>
            <a:ext cx="189805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rPr>
              <a:t>Food- Delivery</a:t>
            </a:r>
            <a:endParaRPr sz="1800">
              <a:solidFill>
                <a:srgbClr val="0B2D4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" name="Google Shape;10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023" y="3562970"/>
            <a:ext cx="652906" cy="5437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 txBox="1"/>
          <p:nvPr/>
        </p:nvSpPr>
        <p:spPr>
          <a:xfrm>
            <a:off x="5810768" y="3630296"/>
            <a:ext cx="189805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rPr>
              <a:t>Einzelhandel</a:t>
            </a:r>
            <a:endParaRPr sz="1100"/>
          </a:p>
        </p:txBody>
      </p:sp>
      <p:pic>
        <p:nvPicPr>
          <p:cNvPr id="102" name="Google Shape;10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190" y="2543522"/>
            <a:ext cx="626431" cy="558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/>
          <p:nvPr/>
        </p:nvSpPr>
        <p:spPr>
          <a:xfrm>
            <a:off x="1710740" y="2655725"/>
            <a:ext cx="189805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rPr>
              <a:t>E-Commerce</a:t>
            </a:r>
            <a:endParaRPr sz="1100"/>
          </a:p>
        </p:txBody>
      </p:sp>
      <p:pic>
        <p:nvPicPr>
          <p:cNvPr id="104" name="Google Shape;10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0426" y="3515865"/>
            <a:ext cx="579373" cy="54378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 txBox="1"/>
          <p:nvPr/>
        </p:nvSpPr>
        <p:spPr>
          <a:xfrm>
            <a:off x="1699938" y="3662531"/>
            <a:ext cx="189805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rPr>
              <a:t>Pflegedienste</a:t>
            </a:r>
            <a:endParaRPr sz="1100"/>
          </a:p>
        </p:txBody>
      </p:sp>
      <p:pic>
        <p:nvPicPr>
          <p:cNvPr id="106" name="Google Shape;10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7661" y="1598357"/>
            <a:ext cx="625278" cy="54631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2"/>
          <p:cNvSpPr txBox="1"/>
          <p:nvPr/>
        </p:nvSpPr>
        <p:spPr>
          <a:xfrm>
            <a:off x="5810768" y="1723143"/>
            <a:ext cx="2704582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rPr>
              <a:t>Getränkelieferanten</a:t>
            </a:r>
            <a:endParaRPr sz="1100"/>
          </a:p>
        </p:txBody>
      </p:sp>
      <p:pic>
        <p:nvPicPr>
          <p:cNvPr id="108" name="Google Shape;10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27661" y="2511061"/>
            <a:ext cx="590554" cy="59055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/>
        </p:nvSpPr>
        <p:spPr>
          <a:xfrm>
            <a:off x="5810768" y="2671626"/>
            <a:ext cx="2704582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B2D44"/>
                </a:solidFill>
                <a:latin typeface="Roboto Light"/>
                <a:ea typeface="Roboto Light"/>
                <a:cs typeface="Roboto Light"/>
                <a:sym typeface="Roboto Light"/>
              </a:rPr>
              <a:t>Möbeltransporte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Agenda</a:t>
            </a:r>
            <a:endParaRPr/>
          </a:p>
        </p:txBody>
      </p:sp>
      <p:sp>
        <p:nvSpPr>
          <p:cNvPr id="115" name="Google Shape;115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D44"/>
              </a:buClr>
              <a:buSzPts val="1900"/>
              <a:buFont typeface="Calibri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Begrüßung und Vorstellung der Teilnehmenden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lang="de" sz="1900"/>
              <a:t>Vorstellung des Projekts und der Projektergebnisse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Einbettung des Projekts in das Projekt des mFUND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Ausblick für Projektwirkungen nach Laufzeitende</a:t>
            </a:r>
            <a:b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</a:b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AutoNum type="arabicPeriod"/>
            </a:pPr>
            <a:r>
              <a:rPr b="0" lang="de" sz="1900">
                <a:latin typeface="Roboto Light"/>
                <a:ea typeface="Roboto Light"/>
                <a:cs typeface="Roboto Light"/>
                <a:sym typeface="Roboto Light"/>
              </a:rPr>
              <a:t>Diskussion und Fragen des Teilnehmerkreises</a:t>
            </a:r>
            <a:endParaRPr b="0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B2D44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EA1"/>
              </a:buClr>
              <a:buSzPts val="2600"/>
              <a:buFont typeface="Roboto Slab Light"/>
              <a:buNone/>
            </a:pPr>
            <a:r>
              <a:rPr lang="de">
                <a:latin typeface="Roboto Slab Light"/>
                <a:ea typeface="Roboto Slab Light"/>
                <a:cs typeface="Roboto Slab Light"/>
                <a:sym typeface="Roboto Slab Light"/>
              </a:rPr>
              <a:t>Problemstellung</a:t>
            </a:r>
            <a:endParaRPr/>
          </a:p>
        </p:txBody>
      </p:sp>
      <p:sp>
        <p:nvSpPr>
          <p:cNvPr id="122" name="Google Shape;122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23" name="Google Shape;1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365" y="915307"/>
            <a:ext cx="4430923" cy="3717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